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3" r:id="rId4"/>
  </p:sldMasterIdLst>
  <p:sldIdLst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408" userDrawn="1">
          <p15:clr>
            <a:srgbClr val="A4A3A4"/>
          </p15:clr>
        </p15:guide>
        <p15:guide id="4" orient="horz" pos="840" userDrawn="1">
          <p15:clr>
            <a:srgbClr val="A4A3A4"/>
          </p15:clr>
        </p15:guide>
        <p15:guide id="5" pos="672" userDrawn="1">
          <p15:clr>
            <a:srgbClr val="A4A3A4"/>
          </p15:clr>
        </p15:guide>
        <p15:guide id="6" pos="700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01" autoAdjust="0"/>
    <p:restoredTop sz="94619" autoAdjust="0"/>
  </p:normalViewPr>
  <p:slideViewPr>
    <p:cSldViewPr snapToGrid="0">
      <p:cViewPr varScale="1">
        <p:scale>
          <a:sx n="84" d="100"/>
          <a:sy n="84" d="100"/>
        </p:scale>
        <p:origin x="63" y="75"/>
      </p:cViewPr>
      <p:guideLst>
        <p:guide orient="horz" pos="2160"/>
        <p:guide pos="3840"/>
        <p:guide orient="horz" pos="408"/>
        <p:guide orient="horz" pos="840"/>
        <p:guide pos="672"/>
        <p:guide pos="700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8/10/2020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7701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F40B7-36AB-4376-BE14-EF7004D79BB9}" type="datetime1">
              <a:rPr lang="en-US" smtClean="0"/>
              <a:t>8/10/2020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33299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7CAB8-DCAE-46A5-AADA-B3FAD11A54E0}" type="datetime1">
              <a:rPr lang="en-US" smtClean="0"/>
              <a:t>8/10/2020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00734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8/10/2020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3708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8/10/2020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60714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8/10/2020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46721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8/10/2020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9960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8/10/2020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74131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8/10/2020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72471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8/10/2020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86021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8/10/2020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782230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8/10/2020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5776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65" r:id="rId5"/>
    <p:sldLayoutId id="2147483671" r:id="rId6"/>
    <p:sldLayoutId id="2147483672" r:id="rId7"/>
    <p:sldLayoutId id="2147483662" r:id="rId8"/>
    <p:sldLayoutId id="2147483663" r:id="rId9"/>
    <p:sldLayoutId id="2147483664" r:id="rId10"/>
    <p:sldLayoutId id="2147483666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000" i="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bstract image">
            <a:extLst>
              <a:ext uri="{FF2B5EF4-FFF2-40B4-BE49-F238E27FC236}">
                <a16:creationId xmlns:a16="http://schemas.microsoft.com/office/drawing/2014/main" id="{6D3BA21E-E6C8-4E14-8E53-C5DF567E9DF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-79503"/>
            <a:ext cx="12191979" cy="6857990"/>
          </a:xfrm>
          <a:prstGeom prst="rect">
            <a:avLst/>
          </a:prstGeom>
        </p:spPr>
      </p:pic>
      <p:sp>
        <p:nvSpPr>
          <p:cNvPr id="64" name="Rectangle 59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7329" y="1808532"/>
            <a:ext cx="5452527" cy="324093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65" name="Rectangle 61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3272" y="1975104"/>
            <a:ext cx="5120640" cy="290779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C3B467-088C-4F3D-A9A7-105C4E1E20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3272" y="1975104"/>
            <a:ext cx="5120640" cy="2907792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chemeClr val="tx1"/>
                </a:solidFill>
              </a:rPr>
              <a:t>Identifying A Location for A New Restaurant In New York (Queens)</a:t>
            </a:r>
          </a:p>
        </p:txBody>
      </p:sp>
    </p:spTree>
    <p:extLst>
      <p:ext uri="{BB962C8B-B14F-4D97-AF65-F5344CB8AC3E}">
        <p14:creationId xmlns:p14="http://schemas.microsoft.com/office/powerpoint/2010/main" val="17366931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1C7283-30AB-48C9-BFC3-4850766D3E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709128"/>
          </a:xfrm>
        </p:spPr>
        <p:txBody>
          <a:bodyPr>
            <a:normAutofit/>
          </a:bodyPr>
          <a:lstStyle/>
          <a:p>
            <a:r>
              <a:rPr lang="en-US" sz="2200" dirty="0"/>
              <a:t>Identifying  the best neighborhood(s) to open a new restaurant reduces risk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F4F6AE-7854-48E5-9FC6-51A850FF1C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351722"/>
            <a:ext cx="10058400" cy="3862682"/>
          </a:xfrm>
        </p:spPr>
        <p:txBody>
          <a:bodyPr/>
          <a:lstStyle/>
          <a:p>
            <a:r>
              <a:rPr lang="en-US" dirty="0"/>
              <a:t>The restaurant industry is a high-risk business. </a:t>
            </a:r>
          </a:p>
          <a:p>
            <a:r>
              <a:rPr lang="en-US" dirty="0"/>
              <a:t>It helps to place the restaurant in a neighborhood with  high visibility and traffic but low eateries saturation</a:t>
            </a:r>
          </a:p>
          <a:p>
            <a:r>
              <a:rPr lang="en-US" dirty="0"/>
              <a:t>The data required includes New York neighborhood data (https://cocl.us/new_york_dataset) and Foursquare data on eateries in the neighborhoods. </a:t>
            </a:r>
          </a:p>
          <a:p>
            <a:r>
              <a:rPr lang="en-US" dirty="0"/>
              <a:t>With the cluster analysis, the neighborhood(s) with a saturated eatery market are expected to appear together in a cluster while the others will offer possible options for the right neighborhood(s) for the new restaurant.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106A01-AEA6-4194-B89E-776E8710E5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5639" y="3517570"/>
            <a:ext cx="4720721" cy="2800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4571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51270-2A72-4913-877F-A389352957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690906"/>
          </a:xfrm>
        </p:spPr>
        <p:txBody>
          <a:bodyPr>
            <a:normAutofit/>
          </a:bodyPr>
          <a:lstStyle/>
          <a:p>
            <a:r>
              <a:rPr lang="en-US" sz="2200" dirty="0"/>
              <a:t>Data 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0C89FF-3E38-4935-BD59-A5E1372FD4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333500"/>
            <a:ext cx="10058400" cy="4619244"/>
          </a:xfrm>
        </p:spPr>
        <p:txBody>
          <a:bodyPr/>
          <a:lstStyle/>
          <a:p>
            <a:r>
              <a:rPr lang="en-US" dirty="0"/>
              <a:t>The NYU Spatial Data Repository’s 2014 New York City Neighborhood Names data has information on the </a:t>
            </a:r>
            <a:r>
              <a:rPr lang="en-US" b="1" dirty="0"/>
              <a:t>5</a:t>
            </a:r>
            <a:r>
              <a:rPr lang="en-US" dirty="0"/>
              <a:t> borough and </a:t>
            </a:r>
            <a:r>
              <a:rPr lang="en-US" b="1" dirty="0"/>
              <a:t>306</a:t>
            </a:r>
            <a:r>
              <a:rPr lang="en-US" dirty="0"/>
              <a:t> neighborhood that make up the city. </a:t>
            </a:r>
          </a:p>
          <a:p>
            <a:pPr lvl="1"/>
            <a:r>
              <a:rPr lang="en-US" dirty="0"/>
              <a:t>It includes the longitudes and latitudes of each of the neighborhoods. </a:t>
            </a:r>
          </a:p>
          <a:p>
            <a:r>
              <a:rPr lang="en-US" dirty="0"/>
              <a:t>With the Foursquare APIs, the neighborhoods coordinates will be used to identify surrounding venues in these neighborhoods.</a:t>
            </a:r>
          </a:p>
          <a:p>
            <a:pPr lvl="1"/>
            <a:r>
              <a:rPr lang="en-US" dirty="0"/>
              <a:t> The venues include details on the categories which will inform whether a neighborhood is highly trafficked but not saturated by restaurants.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0CD0E4-05E9-4358-83A0-587CEA2EC0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241" y="3937280"/>
            <a:ext cx="3004983" cy="157623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BC7CF92-1879-470B-B91F-4F1FA946A3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6768" y="3937280"/>
            <a:ext cx="7786598" cy="1576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0859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3A1982-BF24-43FF-951B-35AB6866FD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690906"/>
          </a:xfrm>
        </p:spPr>
        <p:txBody>
          <a:bodyPr>
            <a:normAutofit/>
          </a:bodyPr>
          <a:lstStyle/>
          <a:p>
            <a:r>
              <a:rPr lang="en-US" sz="2200" dirty="0"/>
              <a:t>Data Cleaning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F5E1CA-AB64-4728-8710-3956734100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353412"/>
            <a:ext cx="10058400" cy="3849624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New York City neighborhoods data as of 2014. </a:t>
            </a:r>
          </a:p>
          <a:p>
            <a:pPr lvl="1"/>
            <a:r>
              <a:rPr lang="en-US" dirty="0"/>
              <a:t>‘Features’ category</a:t>
            </a:r>
          </a:p>
          <a:p>
            <a:pPr lvl="1"/>
            <a:r>
              <a:rPr lang="en-US" dirty="0"/>
              <a:t>Borough, Neighborhood, Longitude, and Latitude</a:t>
            </a:r>
          </a:p>
          <a:p>
            <a:pPr lvl="1"/>
            <a:r>
              <a:rPr lang="en-US" b="1" dirty="0"/>
              <a:t>Five</a:t>
            </a:r>
            <a:r>
              <a:rPr lang="en-US" dirty="0"/>
              <a:t> boroughs and </a:t>
            </a:r>
            <a:r>
              <a:rPr lang="en-US" b="1" dirty="0"/>
              <a:t>306</a:t>
            </a:r>
            <a:r>
              <a:rPr lang="en-US" dirty="0"/>
              <a:t> neighborhoods. </a:t>
            </a:r>
          </a:p>
          <a:p>
            <a:r>
              <a:rPr lang="en-US" dirty="0"/>
              <a:t>Filtered </a:t>
            </a:r>
            <a:r>
              <a:rPr lang="en-US" dirty="0" err="1"/>
              <a:t>dataframe</a:t>
            </a:r>
            <a:r>
              <a:rPr lang="en-US" dirty="0"/>
              <a:t> to only include neighborhoods in </a:t>
            </a:r>
            <a:r>
              <a:rPr lang="en-US" b="1" dirty="0"/>
              <a:t>Queens</a:t>
            </a:r>
            <a:r>
              <a:rPr lang="en-US" dirty="0"/>
              <a:t>. </a:t>
            </a:r>
          </a:p>
          <a:p>
            <a:r>
              <a:rPr lang="en-US" dirty="0"/>
              <a:t>The data was clean without missing values or concerns about outlier and inconsistencies.</a:t>
            </a:r>
          </a:p>
          <a:p>
            <a:r>
              <a:rPr lang="en-US" dirty="0"/>
              <a:t>The Foursquare data on the surrounding neighborhoods was extracted using an API call on the coordinates</a:t>
            </a:r>
          </a:p>
          <a:p>
            <a:pPr lvl="1"/>
            <a:r>
              <a:rPr lang="en-US" dirty="0"/>
              <a:t>Avoided overloading the call request (radius=500, limit=100)</a:t>
            </a:r>
          </a:p>
          <a:p>
            <a:pPr lvl="1"/>
            <a:r>
              <a:rPr lang="en-US" dirty="0"/>
              <a:t>Grouped by the respective neighborhoods </a:t>
            </a:r>
          </a:p>
          <a:p>
            <a:pPr lvl="1"/>
            <a:r>
              <a:rPr lang="en-US" dirty="0"/>
              <a:t>Used one hot encoding. The categories were indexed by the neighborhood so that each venue category was displayed as a column and each neighborhood as row </a:t>
            </a:r>
          </a:p>
          <a:p>
            <a:pPr lvl="1"/>
            <a:r>
              <a:rPr lang="en-US" dirty="0"/>
              <a:t>Transformed data  to show the mean of the frequency of the occurrence of each venue category per neighborhood</a:t>
            </a:r>
          </a:p>
          <a:p>
            <a:r>
              <a:rPr lang="en-US" dirty="0"/>
              <a:t>Both the spatial data on Queens and the Foursquare data on the nearest and most common venues were joined for the clustering process.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AFB31A5-A2C6-468B-A73F-E2DAB6116A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1902" y="4952527"/>
            <a:ext cx="8954683" cy="1493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5976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7FEB68-55E1-43B4-A2E2-9AA2805E05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690906"/>
          </a:xfrm>
        </p:spPr>
        <p:txBody>
          <a:bodyPr>
            <a:normAutofit/>
          </a:bodyPr>
          <a:lstStyle/>
          <a:p>
            <a:r>
              <a:rPr lang="en-US" sz="2200" dirty="0"/>
              <a:t>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5BEFF1-5EDE-4427-AD39-4F6D8D7C11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333500"/>
            <a:ext cx="10058400" cy="461924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Following the data cleaning there were </a:t>
            </a:r>
            <a:r>
              <a:rPr lang="en-US" b="1" dirty="0"/>
              <a:t>40</a:t>
            </a:r>
            <a:r>
              <a:rPr lang="en-US" dirty="0"/>
              <a:t> neighborhoods and </a:t>
            </a:r>
            <a:r>
              <a:rPr lang="en-US" b="1" dirty="0"/>
              <a:t>330</a:t>
            </a:r>
            <a:r>
              <a:rPr lang="en-US" dirty="0"/>
              <a:t> venues ready for clustering. </a:t>
            </a:r>
          </a:p>
          <a:p>
            <a:pPr lvl="1"/>
            <a:r>
              <a:rPr lang="en-US" dirty="0"/>
              <a:t>k-means from the clustering stage (from </a:t>
            </a:r>
            <a:r>
              <a:rPr lang="en-US" dirty="0" err="1"/>
              <a:t>sklearn.cluster</a:t>
            </a:r>
            <a:r>
              <a:rPr lang="en-US" dirty="0"/>
              <a:t> import </a:t>
            </a:r>
            <a:r>
              <a:rPr lang="en-US" dirty="0" err="1"/>
              <a:t>KMeans</a:t>
            </a:r>
            <a:r>
              <a:rPr lang="en-US" dirty="0"/>
              <a:t>) </a:t>
            </a:r>
          </a:p>
          <a:p>
            <a:pPr lvl="1"/>
            <a:r>
              <a:rPr lang="en-US" dirty="0"/>
              <a:t>Initial run, the k-means was set to five to get five different clusters. Each neighborhood is assigned a cluster of zero to four to determine its cluster group. </a:t>
            </a:r>
          </a:p>
          <a:p>
            <a:r>
              <a:rPr lang="en-US" dirty="0"/>
              <a:t>The cluster results with the venues is then joined to the neighborhood data which includes the information on the borough and the coordinates.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60D4F5-AED2-4B30-ACBD-A5F4F1680A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1031" y="3139277"/>
            <a:ext cx="8523040" cy="3251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6873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A56D71-9A9B-458C-AAB9-3B510DFB8F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690906"/>
          </a:xfrm>
        </p:spPr>
        <p:txBody>
          <a:bodyPr>
            <a:normAutofit/>
          </a:bodyPr>
          <a:lstStyle/>
          <a:p>
            <a:r>
              <a:rPr lang="en-US" sz="2200" dirty="0"/>
              <a:t>Result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873EAA-25BD-401E-9E81-536972818C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333500"/>
            <a:ext cx="10058400" cy="461924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The examination revealed inconclusive clusters for determining the right neighborhood(s)</a:t>
            </a:r>
          </a:p>
          <a:p>
            <a:pPr lvl="1"/>
            <a:r>
              <a:rPr lang="en-US" dirty="0"/>
              <a:t>Too many clusters for the neighborhoods and therefore the k-means should be reduced </a:t>
            </a:r>
          </a:p>
          <a:p>
            <a:pPr lvl="1"/>
            <a:r>
              <a:rPr lang="en-US" dirty="0"/>
              <a:t>Objective was to have a stand out cluster that was not like the rest</a:t>
            </a:r>
          </a:p>
          <a:p>
            <a:pPr lvl="1"/>
            <a:r>
              <a:rPr lang="en-US" dirty="0"/>
              <a:t>k-means was updated to three for the development of three clusters</a:t>
            </a:r>
          </a:p>
          <a:p>
            <a:r>
              <a:rPr lang="en-US" dirty="0"/>
              <a:t>The three clusters included the following:</a:t>
            </a:r>
          </a:p>
          <a:p>
            <a:pPr lvl="1"/>
            <a:r>
              <a:rPr lang="en-US" dirty="0"/>
              <a:t>Cluster One: Breezy Point, </a:t>
            </a:r>
            <a:r>
              <a:rPr lang="en-US" dirty="0" err="1"/>
              <a:t>Neponsit</a:t>
            </a:r>
            <a:r>
              <a:rPr lang="en-US" dirty="0"/>
              <a:t>, and </a:t>
            </a:r>
            <a:r>
              <a:rPr lang="en-US" dirty="0" err="1"/>
              <a:t>Hammels</a:t>
            </a:r>
            <a:r>
              <a:rPr lang="en-US" dirty="0"/>
              <a:t> neighborhoods. Most common venue was the beach. </a:t>
            </a:r>
          </a:p>
          <a:p>
            <a:pPr lvl="1"/>
            <a:r>
              <a:rPr lang="en-US" dirty="0"/>
              <a:t>Cluster Two: Only includes the Somerville neighborhood with the park as the most common venue.</a:t>
            </a:r>
          </a:p>
          <a:p>
            <a:pPr lvl="1"/>
            <a:r>
              <a:rPr lang="en-US" dirty="0"/>
              <a:t>Cluster Three: High concentration of restaurants which include Mexican, Italian, Thai and Latin American.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068CF0-F7DC-4F24-9B65-F899DE1D9A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3793909"/>
            <a:ext cx="4615205" cy="26722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1BD3189-A020-4A34-BB03-249EA922EF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5018" y="3792572"/>
            <a:ext cx="4480181" cy="2705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2500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0F6EA-3CCD-46B6-9490-3DD8433BB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690906"/>
          </a:xfrm>
        </p:spPr>
        <p:txBody>
          <a:bodyPr>
            <a:normAutofit/>
          </a:bodyPr>
          <a:lstStyle/>
          <a:p>
            <a:r>
              <a:rPr lang="en-US" sz="2200" dirty="0"/>
              <a:t>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5B4B81-726A-4A0E-B9B1-F76DF99FD9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353409"/>
            <a:ext cx="10058400" cy="298573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Each of the three clusters have eateries represented in the top five most common venues which is a positive representation of the Queens area as a welcoming market for eateries. However, the distinguishing factor across the clusters is the type of eateries and surrounding non-eatery venues. </a:t>
            </a:r>
          </a:p>
          <a:p>
            <a:pPr lvl="1"/>
            <a:r>
              <a:rPr lang="en-US" dirty="0"/>
              <a:t>Cluster One: Low saturation of eateries but highly trafficked</a:t>
            </a:r>
          </a:p>
          <a:p>
            <a:pPr lvl="1"/>
            <a:r>
              <a:rPr lang="en-US" dirty="0"/>
              <a:t>Cluster Two: Medium concentration of restaurants</a:t>
            </a:r>
          </a:p>
          <a:p>
            <a:pPr lvl="1"/>
            <a:r>
              <a:rPr lang="en-US" dirty="0"/>
              <a:t>Cluster Three: High concentration of eateries</a:t>
            </a:r>
          </a:p>
          <a:p>
            <a:r>
              <a:rPr lang="en-US" dirty="0"/>
              <a:t>Low proportion of eateries to non-eateries shows a great opportunity to distinguish the new restaurant from the other eateries in the area </a:t>
            </a:r>
          </a:p>
          <a:p>
            <a:r>
              <a:rPr lang="en-US" dirty="0"/>
              <a:t>Considering that the client will be opening a Ghanaian-inspired restaurant having a neighborhood with few non-American options will make it a standout in the neighborhood.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34D7E5-D941-4E24-88F5-3DC28BAF03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426" y="4234531"/>
            <a:ext cx="9800929" cy="2196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7112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2DE08-BAB2-41E1-9F2D-D64ED81AC1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690906"/>
          </a:xfrm>
        </p:spPr>
        <p:txBody>
          <a:bodyPr>
            <a:normAutofit/>
          </a:bodyPr>
          <a:lstStyle/>
          <a:p>
            <a:r>
              <a:rPr lang="en-US" sz="2200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B57065-F19D-4049-A5E4-6511927545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333500"/>
            <a:ext cx="10058400" cy="461924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In this study, we analyzed New York city neighborhoods, specifically Queens, to determine the best neighborhoods to open a brand-new Ghanaian-inspired restaurant. </a:t>
            </a:r>
          </a:p>
          <a:p>
            <a:r>
              <a:rPr lang="en-US" dirty="0"/>
              <a:t>We took a look at the neighborhood data to determine which neighborhoods made up the Queens borough and mapped out their respective coordinate to visualize their locations. </a:t>
            </a:r>
          </a:p>
          <a:p>
            <a:r>
              <a:rPr lang="en-US" dirty="0"/>
              <a:t>We then transformed the Foursquare data into a </a:t>
            </a:r>
            <a:r>
              <a:rPr lang="en-US" dirty="0" err="1"/>
              <a:t>dataframe</a:t>
            </a:r>
            <a:r>
              <a:rPr lang="en-US" dirty="0"/>
              <a:t> which included the top ten venues across each of these neighborhoods. </a:t>
            </a:r>
          </a:p>
          <a:p>
            <a:r>
              <a:rPr lang="en-US" dirty="0"/>
              <a:t>We then run a k-means cluster analysis to group the neighborhood into what turned out to be three informative clusters. </a:t>
            </a:r>
          </a:p>
          <a:p>
            <a:r>
              <a:rPr lang="en-US" dirty="0"/>
              <a:t>The cluster chosen, cluster one, will be presented to the client to help her determine where in Queens to place the first of many restaurants.</a:t>
            </a:r>
          </a:p>
          <a:p>
            <a:r>
              <a:rPr lang="en-US" dirty="0"/>
              <a:t> The clustering model can be replicated for any other restauranteurs interested in opening a restaurant in New York city.</a:t>
            </a:r>
          </a:p>
        </p:txBody>
      </p:sp>
    </p:spTree>
    <p:extLst>
      <p:ext uri="{BB962C8B-B14F-4D97-AF65-F5344CB8AC3E}">
        <p14:creationId xmlns:p14="http://schemas.microsoft.com/office/powerpoint/2010/main" val="139534165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Custom 38">
      <a:dk1>
        <a:sysClr val="windowText" lastClr="000000"/>
      </a:dk1>
      <a:lt1>
        <a:sysClr val="window" lastClr="FFFFFF"/>
      </a:lt1>
      <a:dk2>
        <a:srgbClr val="505046"/>
      </a:dk2>
      <a:lt2>
        <a:srgbClr val="EEECE1"/>
      </a:lt2>
      <a:accent1>
        <a:srgbClr val="EE462D"/>
      </a:accent1>
      <a:accent2>
        <a:srgbClr val="595A85"/>
      </a:accent2>
      <a:accent3>
        <a:srgbClr val="8D6F5B"/>
      </a:accent3>
      <a:accent4>
        <a:srgbClr val="FABD2F"/>
      </a:accent4>
      <a:accent5>
        <a:srgbClr val="AF8073"/>
      </a:accent5>
      <a:accent6>
        <a:srgbClr val="787880"/>
      </a:accent6>
      <a:hlink>
        <a:srgbClr val="CC8D00"/>
      </a:hlink>
      <a:folHlink>
        <a:srgbClr val="82829E"/>
      </a:folHlink>
    </a:clrScheme>
    <a:fontScheme name="Savon">
      <a:majorFont>
        <a:latin typeface="Avenir Next LT Pro Light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venir Next LT Pro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VTI" id="{A72E8C35-66DD-49F8-AF66-813F19B983AE}" vid="{93CCBC76-B7A1-4C3D-93EA-5CE34C4670F9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E34A532A-EA0D-41F9-B458-AF9358EF2F0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59927E4-E194-47BE-91C2-B87D50CF51D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E92E9E5-79AF-4029-8FCA-9C327D54FD8F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{CD6758CF-B6AB-4CEF-833C-3E0839D8C1FC}tf56410444_win32</Template>
  <TotalTime>84</TotalTime>
  <Words>829</Words>
  <Application>Microsoft Office PowerPoint</Application>
  <PresentationFormat>Widescreen</PresentationFormat>
  <Paragraphs>52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Avenir Next LT Pro</vt:lpstr>
      <vt:lpstr>Avenir Next LT Pro Light</vt:lpstr>
      <vt:lpstr>Garamond</vt:lpstr>
      <vt:lpstr>SavonVTI</vt:lpstr>
      <vt:lpstr>Identifying A Location for A New Restaurant In New York (Queens)</vt:lpstr>
      <vt:lpstr>Identifying  the best neighborhood(s) to open a new restaurant reduces risk </vt:lpstr>
      <vt:lpstr>Data Sources</vt:lpstr>
      <vt:lpstr>Data Cleaning</vt:lpstr>
      <vt:lpstr>Methodology</vt:lpstr>
      <vt:lpstr>Result</vt:lpstr>
      <vt:lpstr>Discussion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Identifying A Location for A New Restaurant In New York (Queens)</dc:title>
  <dc:creator>claudia.kudiabor@gmail.com</dc:creator>
  <cp:lastModifiedBy>claudia.kudiabor@gmail.com</cp:lastModifiedBy>
  <cp:revision>12</cp:revision>
  <dcterms:created xsi:type="dcterms:W3CDTF">2020-08-10T05:10:14Z</dcterms:created>
  <dcterms:modified xsi:type="dcterms:W3CDTF">2020-08-10T06:37:11Z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